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40F0C79-D624-4FFA-8B25-6B19324009F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FFF5"/>
    <a:srgbClr val="00C6BB"/>
    <a:srgbClr val="F080E5"/>
    <a:srgbClr val="86107C"/>
    <a:srgbClr val="23CA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6/25/2022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7A07D0-792B-6D3E-A1A7-7E4F1D9549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2022</a:t>
            </a:r>
            <a:r>
              <a:rPr lang="zh-CN" altLang="en-US" dirty="0"/>
              <a:t>学习班</a:t>
            </a:r>
            <a:r>
              <a:rPr lang="en-US" altLang="zh-CN" dirty="0"/>
              <a:t>-</a:t>
            </a:r>
            <a:r>
              <a:rPr lang="zh-CN" altLang="en-US" dirty="0"/>
              <a:t>第三期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4C19A2-0B27-1ED4-9C4F-6675273B7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73400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第八章</a:t>
            </a:r>
            <a:r>
              <a:rPr lang="en-US" altLang="zh-CN" dirty="0"/>
              <a:t>-</a:t>
            </a:r>
            <a:r>
              <a:rPr lang="zh-CN" altLang="en-US" dirty="0"/>
              <a:t>更多提示与技巧</a:t>
            </a:r>
            <a:endParaRPr lang="en-US" altLang="zh-CN" dirty="0"/>
          </a:p>
          <a:p>
            <a:r>
              <a:rPr lang="zh-CN" altLang="en-US" dirty="0"/>
              <a:t>第九章</a:t>
            </a:r>
            <a:r>
              <a:rPr lang="en-US" altLang="zh-CN" dirty="0"/>
              <a:t>-</a:t>
            </a:r>
            <a:r>
              <a:rPr lang="zh-CN" altLang="en-US" dirty="0"/>
              <a:t>字体的基本规则</a:t>
            </a:r>
          </a:p>
        </p:txBody>
      </p:sp>
    </p:spTree>
    <p:extLst>
      <p:ext uri="{BB962C8B-B14F-4D97-AF65-F5344CB8AC3E}">
        <p14:creationId xmlns:p14="http://schemas.microsoft.com/office/powerpoint/2010/main" val="1621425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90652A-DED9-693E-B650-08518D2C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宣传册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31B6F5-9B19-911C-B04D-18D61A708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204474"/>
            <a:ext cx="10554574" cy="3636511"/>
          </a:xfrm>
        </p:spPr>
        <p:txBody>
          <a:bodyPr/>
          <a:lstStyle/>
          <a:p>
            <a:r>
              <a:rPr lang="zh-CN" altLang="en-US" b="1" dirty="0"/>
              <a:t>对比</a:t>
            </a:r>
            <a:r>
              <a:rPr lang="zh-CN" altLang="en-US" dirty="0"/>
              <a:t>：与所有其他设计中一样，对比不仅能增强页面的视觉效果，吸引读者的视线，还有 助于建立信息的层次结构，使读者能够抓住要点，了解这个宣传册的主要内容。应 当在元素字体、线、颜色、间隔、大小等方面使用对比。</a:t>
            </a:r>
            <a:endParaRPr lang="en-US" altLang="zh-CN" dirty="0"/>
          </a:p>
          <a:p>
            <a:r>
              <a:rPr lang="zh-CN" altLang="en-US" b="1" dirty="0"/>
              <a:t>重复</a:t>
            </a:r>
            <a:r>
              <a:rPr lang="zh-CN" altLang="en-US" dirty="0"/>
              <a:t>：设计中需要重复一些元素，为作品建立统一的外观。可以重复颜色、字体、线、空 间布局、项目符号等。</a:t>
            </a:r>
            <a:endParaRPr lang="en-US" altLang="zh-CN" dirty="0"/>
          </a:p>
          <a:p>
            <a:r>
              <a:rPr lang="zh-CN" altLang="en-US" b="1" dirty="0"/>
              <a:t>对齐：</a:t>
            </a:r>
            <a:r>
              <a:rPr lang="zh-CN" altLang="en-US" dirty="0"/>
              <a:t>明确而鲜明的边界可以营造一种强烈、尖锐的感觉。</a:t>
            </a:r>
            <a:endParaRPr lang="en-US" altLang="zh-CN" dirty="0"/>
          </a:p>
          <a:p>
            <a:r>
              <a:rPr lang="zh-CN" altLang="en-US" b="1" dirty="0"/>
              <a:t>亲密性：</a:t>
            </a:r>
            <a:r>
              <a:rPr lang="zh-CN" altLang="en-US" dirty="0"/>
              <a:t>每个子主题中的元素需要靠得更近。要有效地建立空间布局，必须知道如何使用（编辑）软件在段落之间留出空间（前 空间或后空间）。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13758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C6FDB-62ED-CBC5-D77D-7C008CDC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明信片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DE75A4-6AD4-816F-D1B0-D7377132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748343" cy="4338830"/>
          </a:xfrm>
        </p:spPr>
        <p:txBody>
          <a:bodyPr>
            <a:normAutofit lnSpcReduction="10000"/>
          </a:bodyPr>
          <a:lstStyle/>
          <a:p>
            <a:r>
              <a:rPr lang="zh-CN" altLang="en-US" b="1" dirty="0"/>
              <a:t>与众不同</a:t>
            </a:r>
            <a:r>
              <a:rPr lang="zh-CN" altLang="en-US" dirty="0"/>
              <a:t>：超大或形状特异的明信片会从邮箱中各色信件中脱颖而出。</a:t>
            </a:r>
            <a:endParaRPr lang="en-US" altLang="zh-CN" dirty="0"/>
          </a:p>
          <a:p>
            <a:r>
              <a:rPr lang="zh-CN" altLang="en-US" b="1" dirty="0"/>
              <a:t>明确具体</a:t>
            </a:r>
            <a:r>
              <a:rPr lang="zh-CN" altLang="en-US" dirty="0"/>
              <a:t>： 明确地告诉收到明信片的人，他们会得到怎样的好处（以及得到这 些好处需要付出什么）。</a:t>
            </a:r>
            <a:endParaRPr lang="en-US" altLang="zh-CN" dirty="0"/>
          </a:p>
          <a:p>
            <a:r>
              <a:rPr lang="zh-CN" altLang="en-US" b="1" dirty="0"/>
              <a:t>尽可能使用颜色，吸引人注意：</a:t>
            </a:r>
            <a:r>
              <a:rPr lang="zh-CN" altLang="en-US" dirty="0"/>
              <a:t>充分使用颜色不仅很有意思，还能吸引人的眼球，让人产生兴趣。因此要大胆一些，不论是油墨还是纸料都应当选用明快的颜色。也可以使用让人震撼的图片。</a:t>
            </a:r>
            <a:endParaRPr lang="en-US" altLang="zh-CN" dirty="0"/>
          </a:p>
          <a:p>
            <a:r>
              <a:rPr lang="zh-CN" altLang="en-US" b="1" dirty="0"/>
              <a:t>对比：</a:t>
            </a:r>
            <a:r>
              <a:rPr lang="zh-CN" altLang="en-US" dirty="0"/>
              <a:t>设计明信片时，对比可能是最好的朋友了。标题应当与其余文本形成强烈对比，打 印的颜色之间以及打印颜色与纸料颜色之间也应当有强烈的对比。另外不要忘了空 白也能产生对比的效果！</a:t>
            </a:r>
            <a:endParaRPr lang="en-US" altLang="zh-CN" dirty="0"/>
          </a:p>
          <a:p>
            <a:r>
              <a:rPr lang="zh-CN" altLang="en-US" b="1" dirty="0"/>
              <a:t>力求简练</a:t>
            </a:r>
            <a:r>
              <a:rPr lang="zh-CN" altLang="en-US" dirty="0"/>
              <a:t>： 明信片正面只放一条短小并让人注意的消息。把不太重要的详细信 息放在背面。 </a:t>
            </a:r>
            <a:endParaRPr lang="en-US" altLang="zh-CN" b="1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84DD57-EEC7-502B-DD5D-ACDFF0C14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92" y="2222287"/>
            <a:ext cx="5247595" cy="392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87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61447-71BD-E19E-06C2-7C64467A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报纸广告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269501-723C-0BA7-2C71-F3747013B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7288" cy="3636511"/>
          </a:xfrm>
        </p:spPr>
        <p:txBody>
          <a:bodyPr>
            <a:normAutofit/>
          </a:bodyPr>
          <a:lstStyle/>
          <a:p>
            <a:r>
              <a:rPr lang="zh-CN" altLang="en-US" b="1" dirty="0"/>
              <a:t>空白</a:t>
            </a:r>
            <a:r>
              <a:rPr lang="zh-CN" altLang="en-US" dirty="0"/>
              <a:t>：读者会看那些有更多空白的广告，而且至少会仔细读那些广告的标题。</a:t>
            </a:r>
            <a:endParaRPr lang="en-US" altLang="zh-CN" dirty="0"/>
          </a:p>
          <a:p>
            <a:r>
              <a:rPr lang="zh-CN" altLang="en-US" b="1" dirty="0"/>
              <a:t>机敏</a:t>
            </a:r>
            <a:r>
              <a:rPr lang="zh-CN" altLang="en-US" dirty="0"/>
              <a:t>：没有什么能比一条机敏的标题更能吸引人（即使设计本身并不怎么样）。</a:t>
            </a:r>
            <a:endParaRPr lang="en-US" altLang="zh-CN" dirty="0"/>
          </a:p>
          <a:p>
            <a:r>
              <a:rPr lang="zh-CN" altLang="en-US" b="1" dirty="0"/>
              <a:t>清楚</a:t>
            </a:r>
            <a:r>
              <a:rPr lang="zh-CN" altLang="en-US" dirty="0"/>
              <a:t>：一旦你的标题确实吸引了读者的注意，接下来的广告就要具体地告诉读 者该做什么（并明确指出有关途径，即电话号码、</a:t>
            </a:r>
            <a:r>
              <a:rPr lang="en-US" altLang="zh-CN" dirty="0"/>
              <a:t>Email</a:t>
            </a:r>
            <a:r>
              <a:rPr lang="zh-CN" altLang="en-US" dirty="0"/>
              <a:t>、网址等）。</a:t>
            </a:r>
            <a:endParaRPr lang="en-US" altLang="zh-CN" dirty="0"/>
          </a:p>
          <a:p>
            <a:r>
              <a:rPr lang="zh-CN" altLang="en-US" b="1" dirty="0"/>
              <a:t>简洁</a:t>
            </a:r>
            <a:r>
              <a:rPr lang="zh-CN" altLang="en-US" dirty="0"/>
              <a:t>：广告不是让你把全部生平都放上去。广告要简单，切中要点。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899A91-740E-DB6E-A10E-18ECA83BC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226" y="2511117"/>
            <a:ext cx="4697062" cy="305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68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DEB31-6650-83AA-BA06-E61AD279F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206F17-0482-0E4C-458F-CE011BC5E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487085" cy="363651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对比：为了让简历中的重要元素脱颖而出，最为重要的就是使用对比原则。即使在最为保守的页面上，也可以微妙但明确地利用对比原则让信息更清晰。 </a:t>
            </a:r>
            <a:endParaRPr lang="en-US" altLang="zh-CN" dirty="0"/>
          </a:p>
          <a:p>
            <a:r>
              <a:rPr lang="zh-CN" altLang="en-US" dirty="0"/>
              <a:t>重复：一致。重复信息的基本结构，也就是说，如果在某个区域你把日期安排在左栏，那在其他地方也应该用同样的格式。</a:t>
            </a:r>
            <a:endParaRPr lang="en-US" altLang="zh-CN" dirty="0"/>
          </a:p>
          <a:p>
            <a:r>
              <a:rPr lang="zh-CN" altLang="en-US" dirty="0"/>
              <a:t>对齐：对齐原则对于整体的简洁和专业都是至关重要的。</a:t>
            </a:r>
            <a:endParaRPr lang="en-US" altLang="zh-CN" dirty="0"/>
          </a:p>
          <a:p>
            <a:r>
              <a:rPr lang="zh-CN" altLang="en-US" dirty="0"/>
              <a:t>让设计和媒介相匹配：根据简历传播方式的不同，你也应该有不同的设计方案，比如邮寄、放在网上，或者放在网上但是你希望会有人来打印。每种不同的情况都会影响你的布局、字体选择、页面大小、颜色选择，等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2F42A3-2588-94BF-9FF3-64C73A916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034" y="2222287"/>
            <a:ext cx="4549554" cy="385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93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1B7997-7ADB-28A7-0728-DE1A4DFAD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第九章</a:t>
            </a:r>
            <a:r>
              <a:rPr lang="en-US" altLang="zh-CN" dirty="0"/>
              <a:t>-</a:t>
            </a:r>
            <a:r>
              <a:rPr lang="zh-CN" altLang="en-US" dirty="0"/>
              <a:t>字体的基本规则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E30D27-5313-5363-F9B5-0E35A74A6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583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F1438-14AD-D1F0-CA29-DFD27ABA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标点后面一个空格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B243598-976C-DB94-D93E-402ED585E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3996732" cy="1631256"/>
          </a:xfrm>
        </p:spPr>
        <p:txBody>
          <a:bodyPr>
            <a:normAutofit/>
          </a:bodyPr>
          <a:lstStyle/>
          <a:p>
            <a:r>
              <a:rPr lang="zh-CN" altLang="en-US" dirty="0"/>
              <a:t>无论排字工人在两个句子之间放进大一点空格的传统有多久，今天的标准就是一个空格。把自己归入在句号后打两个空格的人群中并不会增加道德优越感。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5DBBBB0-CE0C-6F46-184E-778A3F428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311" y="2410690"/>
            <a:ext cx="5869292" cy="346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21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69134-7EA6-F31D-6D68-B2FCAF2A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ABB8FE-6001-5CDB-2DE5-8A04724A2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252052" cy="2521905"/>
          </a:xfrm>
        </p:spPr>
        <p:txBody>
          <a:bodyPr/>
          <a:lstStyle/>
          <a:p>
            <a:r>
              <a:rPr lang="zh-CN" altLang="en-US" dirty="0"/>
              <a:t>业余设计师常犯的明晃晃的错误就是使用打字机引号，而不是印刷引号。要留意，一旦在页面上发现错误的符号，就应该马上采取行动。 </a:t>
            </a:r>
            <a:endParaRPr lang="en-US" altLang="zh-CN" dirty="0"/>
          </a:p>
          <a:p>
            <a:r>
              <a:rPr lang="zh-CN" altLang="en-US" dirty="0"/>
              <a:t>开引号形似双 </a:t>
            </a:r>
            <a:r>
              <a:rPr lang="en-US" altLang="zh-CN" dirty="0"/>
              <a:t>6</a:t>
            </a:r>
            <a:r>
              <a:rPr lang="zh-CN" altLang="en-US" dirty="0"/>
              <a:t>，而闭引号形似双 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" </a:t>
            </a:r>
            <a:r>
              <a:rPr lang="zh-CN" altLang="en-US" dirty="0"/>
              <a:t>开和闭 </a:t>
            </a:r>
            <a:r>
              <a:rPr lang="en-US" altLang="zh-CN" dirty="0"/>
              <a:t>" “66 </a:t>
            </a:r>
            <a:r>
              <a:rPr lang="zh-CN" altLang="en-US" dirty="0"/>
              <a:t>和 </a:t>
            </a:r>
            <a:r>
              <a:rPr lang="en-US" altLang="zh-CN" dirty="0"/>
              <a:t>99”</a:t>
            </a:r>
            <a:r>
              <a:rPr lang="zh-CN" altLang="en-US" dirty="0"/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730AE9-6601-8455-1731-636F2945F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755" y="2646925"/>
            <a:ext cx="6827487" cy="186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97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98E39-D178-B422-889A-DE47BC72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撇号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4FEF03-2A8A-4E85-5A18-5986FF846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7288" cy="3636511"/>
          </a:xfrm>
        </p:spPr>
        <p:txBody>
          <a:bodyPr/>
          <a:lstStyle/>
          <a:p>
            <a:r>
              <a:rPr lang="zh-CN" altLang="en-US" dirty="0"/>
              <a:t>撇号其实是一个单独的闭引号（正如前一页所提到的形如 </a:t>
            </a:r>
            <a:r>
              <a:rPr lang="en-US" altLang="zh-CN" dirty="0"/>
              <a:t>9 </a:t>
            </a:r>
            <a:r>
              <a:rPr lang="zh-CN" altLang="en-US" dirty="0"/>
              <a:t>的符号）</a:t>
            </a:r>
            <a:endParaRPr lang="en-US" altLang="zh-CN" dirty="0"/>
          </a:p>
          <a:p>
            <a:r>
              <a:rPr lang="zh-CN" altLang="en-US" dirty="0"/>
              <a:t>除了所属性词语（比如 </a:t>
            </a:r>
            <a:r>
              <a:rPr lang="af-ZA" altLang="zh-CN" dirty="0"/>
              <a:t>Mary’s poem </a:t>
            </a:r>
            <a:r>
              <a:rPr lang="zh-CN" altLang="en-US" dirty="0"/>
              <a:t>和 </a:t>
            </a:r>
            <a:r>
              <a:rPr lang="af-ZA" altLang="zh-CN" dirty="0"/>
              <a:t>dog’s bone</a:t>
            </a:r>
            <a:r>
              <a:rPr lang="zh-CN" altLang="af-ZA" dirty="0"/>
              <a:t>）</a:t>
            </a:r>
            <a:r>
              <a:rPr lang="zh-CN" altLang="en-US" dirty="0"/>
              <a:t>之外，撇号意味着省略了一个字母（比如 </a:t>
            </a:r>
            <a:r>
              <a:rPr lang="af-ZA" altLang="zh-CN" dirty="0"/>
              <a:t>isn’t </a:t>
            </a:r>
            <a:r>
              <a:rPr lang="zh-CN" altLang="en-US" dirty="0"/>
              <a:t>或者 </a:t>
            </a:r>
            <a:r>
              <a:rPr lang="af-ZA" altLang="zh-CN" dirty="0"/>
              <a:t>don’t </a:t>
            </a:r>
            <a:r>
              <a:rPr lang="zh-CN" altLang="en-US" dirty="0"/>
              <a:t>或者 </a:t>
            </a:r>
            <a:r>
              <a:rPr lang="af-ZA" altLang="zh-CN" dirty="0"/>
              <a:t>you’re</a:t>
            </a:r>
            <a:r>
              <a:rPr lang="zh-CN" altLang="af-ZA" dirty="0"/>
              <a:t>）。</a:t>
            </a:r>
            <a:endParaRPr lang="en-US" altLang="zh-CN" dirty="0"/>
          </a:p>
          <a:p>
            <a:r>
              <a:rPr lang="zh-CN" altLang="en-US" dirty="0"/>
              <a:t>撇号最常见的使用错误是：（</a:t>
            </a:r>
            <a:r>
              <a:rPr lang="en-US" altLang="zh-CN" dirty="0"/>
              <a:t>1</a:t>
            </a:r>
            <a:r>
              <a:rPr lang="zh-CN" altLang="en-US" dirty="0"/>
              <a:t>）使用打字机符号，（</a:t>
            </a:r>
            <a:r>
              <a:rPr lang="en-US" altLang="zh-CN" dirty="0"/>
              <a:t>2</a:t>
            </a:r>
            <a:r>
              <a:rPr lang="zh-CN" altLang="en-US" dirty="0"/>
              <a:t>）把撇号放在错误的地方。既然现在你已开始注意字体，就需要知道撇号应该出现在什么地方。所以，我们所说的 </a:t>
            </a:r>
            <a:r>
              <a:rPr lang="en-US" altLang="zh-CN" dirty="0"/>
              <a:t>Rock ’n’ Roll </a:t>
            </a:r>
            <a:r>
              <a:rPr lang="zh-CN" altLang="en-US" dirty="0"/>
              <a:t>应该在缺少 </a:t>
            </a:r>
            <a:r>
              <a:rPr lang="en-US" altLang="zh-CN" dirty="0"/>
              <a:t>a </a:t>
            </a:r>
            <a:r>
              <a:rPr lang="zh-CN" altLang="en-US" dirty="0"/>
              <a:t>和 </a:t>
            </a:r>
            <a:r>
              <a:rPr lang="en-US" altLang="zh-CN" dirty="0"/>
              <a:t>d </a:t>
            </a:r>
            <a:r>
              <a:rPr lang="zh-CN" altLang="en-US" dirty="0"/>
              <a:t>的地方放撇号。而不应该是这个样子：‘</a:t>
            </a:r>
            <a:r>
              <a:rPr lang="en-US" altLang="zh-CN" dirty="0"/>
              <a:t>n</a:t>
            </a:r>
            <a:r>
              <a:rPr lang="zh-CN" altLang="en-US" dirty="0"/>
              <a:t>’。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348330-C0EF-0E22-E849-9ECF3A44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41" y="2446316"/>
            <a:ext cx="5798466" cy="15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4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91B03-D341-9B00-25B7-63FFC966E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964871-2056-702D-63EF-E25453EB3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781299"/>
            <a:ext cx="4596436" cy="4714504"/>
          </a:xfrm>
        </p:spPr>
        <p:txBody>
          <a:bodyPr>
            <a:normAutofit/>
          </a:bodyPr>
          <a:lstStyle/>
          <a:p>
            <a:r>
              <a:rPr lang="zh-CN" altLang="en-US" dirty="0"/>
              <a:t>连字符（</a:t>
            </a:r>
            <a:r>
              <a:rPr lang="en-US" altLang="zh-CN" dirty="0"/>
              <a:t>-</a:t>
            </a:r>
            <a:r>
              <a:rPr lang="zh-CN" altLang="en-US" dirty="0"/>
              <a:t>）：连字符是为了连接词语或者连接断行。</a:t>
            </a:r>
            <a:endParaRPr lang="en-US" altLang="zh-CN" dirty="0"/>
          </a:p>
          <a:p>
            <a:r>
              <a:rPr lang="zh-CN" altLang="en-US" dirty="0"/>
              <a:t>一字线（</a:t>
            </a:r>
            <a:r>
              <a:rPr lang="af-ZA" altLang="zh-CN" dirty="0"/>
              <a:t>–</a:t>
            </a:r>
            <a:r>
              <a:rPr lang="zh-CN" altLang="en-US" dirty="0"/>
              <a:t>）：打字时键入的大写字母 </a:t>
            </a:r>
            <a:r>
              <a:rPr lang="en-US" altLang="zh-CN" dirty="0"/>
              <a:t>N </a:t>
            </a:r>
            <a:r>
              <a:rPr lang="zh-CN" altLang="en-US" dirty="0"/>
              <a:t>的字体和宽度大概就是英文一字线的宽度，所以它比连字符要长。在词语中使用这个符号意味着一个持续时间，不使用这个符号的话可以使用单词 </a:t>
            </a:r>
            <a:r>
              <a:rPr lang="en-US" altLang="zh-CN" dirty="0"/>
              <a:t>to</a:t>
            </a:r>
            <a:r>
              <a:rPr lang="zh-CN" altLang="en-US" dirty="0"/>
              <a:t>（到）。一字线的两侧不需要空格。</a:t>
            </a:r>
            <a:endParaRPr lang="en-US" altLang="zh-CN" dirty="0"/>
          </a:p>
          <a:p>
            <a:r>
              <a:rPr lang="zh-CN" altLang="en-US" dirty="0"/>
              <a:t>破折号（</a:t>
            </a:r>
            <a:r>
              <a:rPr lang="en-US" altLang="zh-CN" dirty="0"/>
              <a:t>——</a:t>
            </a:r>
            <a:r>
              <a:rPr lang="zh-CN" altLang="en-US" dirty="0"/>
              <a:t>）：破折号长度是一字线的 </a:t>
            </a:r>
            <a:r>
              <a:rPr lang="en-US" altLang="zh-CN" dirty="0"/>
              <a:t>2 </a:t>
            </a:r>
            <a:r>
              <a:rPr lang="zh-CN" altLang="en-US" dirty="0"/>
              <a:t>倍，大致是字母 </a:t>
            </a:r>
            <a:r>
              <a:rPr lang="en-US" altLang="zh-CN" dirty="0"/>
              <a:t>M </a:t>
            </a:r>
            <a:r>
              <a:rPr lang="zh-CN" altLang="en-US" dirty="0"/>
              <a:t>的宽度。 这个符号通常用来表示思想的突然变化，或者在句子中用句号表意太强、而用逗号表意太弱的情况下使用。破折号两侧都没有空格。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227C8E-85C8-162D-3090-F2BD01BFA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004" y="2175354"/>
            <a:ext cx="2994563" cy="636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8ED5E3-7202-214D-8913-27F9D7268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004" y="3149603"/>
            <a:ext cx="4052109" cy="11721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9A0313-776A-8BC9-9464-052F84055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004" y="4659638"/>
            <a:ext cx="5750983" cy="74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24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4E5FB-7944-FB63-6CDA-16C1385D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特殊符号和重音符号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AC019A-96D6-358E-DD6C-198B017A0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5599901" cy="2860352"/>
          </a:xfrm>
        </p:spPr>
        <p:txBody>
          <a:bodyPr/>
          <a:lstStyle/>
          <a:p>
            <a:r>
              <a:rPr lang="zh-CN" altLang="en-US" dirty="0"/>
              <a:t>特殊字符：想要在 </a:t>
            </a:r>
            <a:r>
              <a:rPr lang="en-US" altLang="zh-CN" dirty="0"/>
              <a:t>Windows </a:t>
            </a:r>
            <a:r>
              <a:rPr lang="zh-CN" altLang="en-US" dirty="0"/>
              <a:t>中打出这些字符，通常可以用 </a:t>
            </a:r>
            <a:r>
              <a:rPr lang="en-US" altLang="zh-CN" dirty="0"/>
              <a:t>ANSI </a:t>
            </a:r>
            <a:r>
              <a:rPr lang="zh-CN" altLang="en-US" dirty="0"/>
              <a:t>编码。打开数码锁定 （</a:t>
            </a:r>
            <a:r>
              <a:rPr lang="en-US" altLang="zh-CN" dirty="0"/>
              <a:t>Num Lock</a:t>
            </a:r>
            <a:r>
              <a:rPr lang="zh-CN" altLang="en-US" dirty="0"/>
              <a:t>），然后使用键盘右侧的数字小键盘。在键入数字编码的时候按住换 挡键（</a:t>
            </a:r>
            <a:r>
              <a:rPr lang="en-US" altLang="zh-CN" dirty="0"/>
              <a:t>Alt</a:t>
            </a:r>
            <a:r>
              <a:rPr lang="zh-CN" altLang="en-US" dirty="0"/>
              <a:t>）。在</a:t>
            </a:r>
            <a:r>
              <a:rPr lang="en-US" altLang="zh-CN" dirty="0"/>
              <a:t>Mac</a:t>
            </a:r>
            <a:r>
              <a:rPr lang="zh-CN" altLang="en-US" dirty="0"/>
              <a:t>上要想创建这些字符，键入代表字符的字母时需要按住上档键（</a:t>
            </a:r>
            <a:r>
              <a:rPr lang="en-US" altLang="zh-CN" dirty="0"/>
              <a:t>Shift</a:t>
            </a:r>
            <a:r>
              <a:rPr lang="zh-CN" altLang="en-US" dirty="0"/>
              <a:t>）或 </a:t>
            </a:r>
            <a:r>
              <a:rPr lang="en-US" altLang="zh-CN" dirty="0"/>
              <a:t>Option </a:t>
            </a:r>
            <a:r>
              <a:rPr lang="zh-CN" altLang="en-US" dirty="0"/>
              <a:t>键。</a:t>
            </a:r>
            <a:endParaRPr lang="en-US" altLang="zh-CN" dirty="0"/>
          </a:p>
          <a:p>
            <a:r>
              <a:rPr lang="zh-CN" altLang="en-US" dirty="0"/>
              <a:t>重音字符：</a:t>
            </a:r>
            <a:r>
              <a:rPr lang="af-ZA" altLang="zh-CN" dirty="0"/>
              <a:t>Mac </a:t>
            </a:r>
            <a:r>
              <a:rPr lang="zh-CN" altLang="en-US" dirty="0"/>
              <a:t>上，重音符号隐藏在 </a:t>
            </a:r>
            <a:r>
              <a:rPr lang="af-ZA" altLang="zh-CN" dirty="0"/>
              <a:t>Option </a:t>
            </a:r>
            <a:r>
              <a:rPr lang="zh-CN" altLang="en-US" dirty="0"/>
              <a:t>键盘中；在 </a:t>
            </a:r>
            <a:r>
              <a:rPr lang="af-ZA" altLang="zh-CN" dirty="0"/>
              <a:t>PC </a:t>
            </a:r>
            <a:r>
              <a:rPr lang="zh-CN" altLang="en-US" dirty="0"/>
              <a:t>（</a:t>
            </a:r>
            <a:r>
              <a:rPr lang="en-US" altLang="zh-CN" dirty="0"/>
              <a:t>Windows</a:t>
            </a:r>
            <a:r>
              <a:rPr lang="zh-CN" altLang="en-US" dirty="0"/>
              <a:t>）上，需要使用 </a:t>
            </a:r>
            <a:r>
              <a:rPr lang="af-ZA" altLang="zh-CN" dirty="0"/>
              <a:t>ANSI </a:t>
            </a:r>
            <a:r>
              <a:rPr lang="zh-CN" altLang="en-US" dirty="0"/>
              <a:t>编码。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3D3497-9592-79C0-4F5A-A486BD5E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360" y="2388541"/>
            <a:ext cx="5090833" cy="382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45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8C0715-F018-4FCA-AEFF-1DDF4CB2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第八章</a:t>
            </a:r>
            <a:r>
              <a:rPr lang="en-US" altLang="zh-CN" dirty="0"/>
              <a:t>-</a:t>
            </a:r>
            <a:r>
              <a:rPr lang="zh-CN" altLang="en-US" dirty="0"/>
              <a:t>更多提示与技巧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B28161-70EB-C23B-DCAC-6D6267075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无论项目大小，四条基本原则都应用在了每个项目上</a:t>
            </a:r>
          </a:p>
        </p:txBody>
      </p:sp>
    </p:spTree>
    <p:extLst>
      <p:ext uri="{BB962C8B-B14F-4D97-AF65-F5344CB8AC3E}">
        <p14:creationId xmlns:p14="http://schemas.microsoft.com/office/powerpoint/2010/main" val="3762323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765A8B-275A-435C-0A34-3EFB621AE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大写字母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C62C10-7C34-B823-D6B4-0863E3D87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481148" cy="2391277"/>
          </a:xfrm>
        </p:spPr>
        <p:txBody>
          <a:bodyPr/>
          <a:lstStyle/>
          <a:p>
            <a:r>
              <a:rPr lang="zh-CN" altLang="en-US" dirty="0"/>
              <a:t>为了</a:t>
            </a:r>
            <a:r>
              <a:rPr lang="zh-CN" altLang="en-US" b="1" dirty="0"/>
              <a:t>强调</a:t>
            </a:r>
            <a:r>
              <a:rPr lang="zh-CN" altLang="en-US" dirty="0"/>
              <a:t>而把词语变成全部大写并不一定是最好的办法，因为全部大写其实比小写字母更难阅读。</a:t>
            </a:r>
            <a:endParaRPr lang="en-US" altLang="zh-CN" dirty="0"/>
          </a:p>
          <a:p>
            <a:r>
              <a:rPr lang="zh-CN" altLang="en-US" dirty="0"/>
              <a:t>有时候全部大写也是绝妙的设计选择。但是 你需要找到使用这种做法的理由，一个你说得出来的理由，比如：“我真的需要让 </a:t>
            </a:r>
            <a:r>
              <a:rPr lang="en-US" altLang="zh-CN" dirty="0"/>
              <a:t>logo </a:t>
            </a:r>
            <a:r>
              <a:rPr lang="zh-CN" altLang="en-US" dirty="0"/>
              <a:t>文字变成一个长方体。”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90A4D0-D838-69F5-8DCB-B8B3AC1B5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514" y="2568039"/>
            <a:ext cx="5141394" cy="409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07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65AC5-27F3-8804-B011-F4C8860B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下划线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1FA2B-4914-86FC-D2D5-932582883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5277288" cy="2124082"/>
          </a:xfrm>
        </p:spPr>
        <p:txBody>
          <a:bodyPr/>
          <a:lstStyle/>
          <a:p>
            <a:r>
              <a:rPr lang="zh-CN" altLang="en-US" dirty="0"/>
              <a:t>不要使用下划线。永远不要用。</a:t>
            </a:r>
            <a:endParaRPr lang="en-US" altLang="zh-CN" dirty="0"/>
          </a:p>
          <a:p>
            <a:r>
              <a:rPr lang="zh-CN" altLang="en-US" dirty="0"/>
              <a:t>你可能还习惯于在想强调的词语下画下划线。尽量别这样做，因为还有其他更专业 的可以表示强调的方式：</a:t>
            </a:r>
            <a:r>
              <a:rPr lang="zh-CN" altLang="en-US" b="1" dirty="0"/>
              <a:t>粗体字</a:t>
            </a:r>
            <a:r>
              <a:rPr lang="zh-CN" altLang="en-US" dirty="0"/>
              <a:t>、</a:t>
            </a:r>
            <a:r>
              <a:rPr lang="zh-CN" altLang="en-US" sz="2200" dirty="0"/>
              <a:t>大号字</a:t>
            </a:r>
            <a:r>
              <a:rPr lang="zh-CN" altLang="en-US" dirty="0"/>
              <a:t>，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Dubai Medium" panose="020B0603030403030204" pitchFamily="34" charset="-78"/>
              </a:rPr>
              <a:t>不同的字体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颜色</a:t>
            </a:r>
            <a:r>
              <a:rPr lang="zh-CN" altLang="en-US" dirty="0"/>
              <a:t>，或者把这些方式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组合</a:t>
            </a:r>
            <a:r>
              <a:rPr lang="zh-CN" altLang="en-US" dirty="0"/>
              <a:t>起来使用。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C3D875-6F59-887C-FD5C-C56ECCDF5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744" y="2529443"/>
            <a:ext cx="5833637" cy="32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9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38B3A-D268-034B-0666-31CBDE73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字距调整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0BEB4E-5B63-6D1C-6E5A-76848C95F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5277288" cy="2444716"/>
          </a:xfrm>
        </p:spPr>
        <p:txBody>
          <a:bodyPr/>
          <a:lstStyle/>
          <a:p>
            <a:r>
              <a:rPr lang="zh-CN" altLang="en-US" dirty="0"/>
              <a:t>字距调整是指挪动字符间距，这样的调整可以创造出字间空格视觉上的连贯性。</a:t>
            </a:r>
            <a:endParaRPr lang="en-US" altLang="zh-CN" dirty="0"/>
          </a:p>
          <a:p>
            <a:r>
              <a:rPr lang="zh-CN" altLang="en-US" dirty="0"/>
              <a:t>字距调整完全要靠眼睛完成，电脑无法帮你完成这件事。</a:t>
            </a:r>
            <a:endParaRPr lang="en-US" altLang="zh-CN" dirty="0"/>
          </a:p>
          <a:p>
            <a:r>
              <a:rPr lang="zh-CN" altLang="en-US" dirty="0"/>
              <a:t>一个字母组合之间的留白越多，它也就越需要调整字间距。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31B0DB-91E8-10AE-7B65-C9007F337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709" y="2546239"/>
            <a:ext cx="5234853" cy="20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43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196E2-EAC0-1F2E-FDBB-ABD1E535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“寡妇和孤儿”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BD6A4-7416-D2D6-7344-B08A611E6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113013" cy="3549121"/>
          </a:xfrm>
        </p:spPr>
        <p:txBody>
          <a:bodyPr>
            <a:normAutofit/>
          </a:bodyPr>
          <a:lstStyle/>
          <a:p>
            <a:r>
              <a:rPr lang="zh-CN" altLang="en-US" dirty="0"/>
              <a:t>当一段文字的最后一行的字符数少于 </a:t>
            </a:r>
            <a:r>
              <a:rPr lang="en-US" altLang="zh-CN" dirty="0"/>
              <a:t>7 </a:t>
            </a:r>
            <a:r>
              <a:rPr lang="zh-CN" altLang="en-US" dirty="0"/>
              <a:t>个的时候（字符数取决于一行的长度）， 那么最后一行就称为</a:t>
            </a:r>
            <a:r>
              <a:rPr lang="zh-CN" altLang="en-US" b="1" dirty="0"/>
              <a:t>寡妇</a:t>
            </a:r>
            <a:r>
              <a:rPr lang="zh-CN" altLang="en-US" dirty="0"/>
              <a:t>。当一段的最后一行由于太长而和其他文字分开，在下一栏或下一页的最上面结束时，就称作</a:t>
            </a:r>
            <a:r>
              <a:rPr lang="zh-CN" altLang="en-US" b="1" dirty="0"/>
              <a:t>孤儿</a:t>
            </a:r>
            <a:r>
              <a:rPr lang="zh-CN" altLang="en-US" dirty="0"/>
              <a:t>。永远不要这样做！</a:t>
            </a:r>
            <a:endParaRPr lang="en-US" altLang="zh-CN" dirty="0"/>
          </a:p>
          <a:p>
            <a:r>
              <a:rPr lang="zh-CN" altLang="en-US" dirty="0"/>
              <a:t>为了要避免出现寡妇和孤儿，可能需要重写文本（如果你有这个权力的话），或者至少增加或减少一些词语。有时候可以增减字母、单词或者行之间的空隙，这就取 决于所用的软件了。有时候可以通过增加或减少页面的空白（只需要调整一点点） 来达到目的。这是一项必须完成的工作！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AB70DC-4125-577B-0CFB-D1A9F94E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629" y="2321626"/>
            <a:ext cx="5286876" cy="310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19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161A0B-CC66-6F19-4205-AFA79D31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087E45-4BED-1865-426A-EF9824B04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11022"/>
          </a:xfrm>
        </p:spPr>
        <p:txBody>
          <a:bodyPr>
            <a:normAutofit/>
          </a:bodyPr>
          <a:lstStyle/>
          <a:p>
            <a:r>
              <a:rPr lang="zh-CN" altLang="en-US" b="1" i="1" dirty="0"/>
              <a:t>跟随在有样式的文字后的标点：</a:t>
            </a:r>
            <a:r>
              <a:rPr lang="zh-CN" altLang="en-US" dirty="0"/>
              <a:t>如果有一个单词的样式是粗体、斜体或另外 一种字体，紧随最后一个字母的标点也应该是同样的样式。</a:t>
            </a:r>
            <a:endParaRPr lang="en-US" altLang="zh-CN" dirty="0"/>
          </a:p>
          <a:p>
            <a:r>
              <a:rPr lang="zh-CN" altLang="en-US" dirty="0"/>
              <a:t>括号中的标点：如果括号中的文字是整个句子的一部分，那么标点就应该在闭括号之外 （就像这里的例子一样）。如果括号内的文字是一个完整单独的句子，标点应该出现在括号内。 （这就是一个标点出现在括号内的例子。）</a:t>
            </a:r>
            <a:endParaRPr lang="en-US" altLang="zh-CN" dirty="0"/>
          </a:p>
          <a:p>
            <a:r>
              <a:rPr lang="zh-CN" altLang="en-US" dirty="0"/>
              <a:t>在列表中使用项目符号或装饰符号，而不是连字符：当你做列表的时候，请 不要使用连字符键入标准的项目符号（</a:t>
            </a:r>
            <a:r>
              <a:rPr lang="en-US" altLang="zh-CN" dirty="0"/>
              <a:t>• </a:t>
            </a:r>
            <a:r>
              <a:rPr lang="zh-CN" altLang="en-US" dirty="0"/>
              <a:t>就是 </a:t>
            </a:r>
            <a:r>
              <a:rPr lang="en-US" altLang="zh-CN" dirty="0"/>
              <a:t>Mac </a:t>
            </a:r>
            <a:r>
              <a:rPr lang="zh-CN" altLang="en-US" dirty="0"/>
              <a:t>上的 </a:t>
            </a:r>
            <a:r>
              <a:rPr lang="en-US" altLang="zh-CN" dirty="0"/>
              <a:t>Option 8 </a:t>
            </a:r>
            <a:r>
              <a:rPr lang="zh-CN" altLang="en-US" dirty="0"/>
              <a:t>或者 </a:t>
            </a:r>
            <a:r>
              <a:rPr lang="en-US" altLang="zh-CN" dirty="0"/>
              <a:t>Windows </a:t>
            </a:r>
            <a:r>
              <a:rPr lang="zh-CN" altLang="en-US" dirty="0"/>
              <a:t>上的 </a:t>
            </a:r>
            <a:r>
              <a:rPr lang="en-US" altLang="zh-CN" dirty="0"/>
              <a:t>Alt 0149</a:t>
            </a:r>
            <a:r>
              <a:rPr lang="zh-CN" altLang="en-US" dirty="0"/>
              <a:t>）就像键入连字符一样容易。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1684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12F58-9314-737D-3B24-8E58DCC2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7AF77A-6D0F-D9B5-53B0-26D53A674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段落缩进：对于专业水平的排版来说合适的留空不是一个 </a:t>
            </a:r>
            <a:r>
              <a:rPr lang="en-US" altLang="zh-CN" dirty="0" err="1"/>
              <a:t>em</a:t>
            </a:r>
            <a:r>
              <a:rPr lang="en-US" altLang="zh-CN" dirty="0"/>
              <a:t> </a:t>
            </a:r>
            <a:r>
              <a:rPr lang="zh-CN" altLang="en-US" dirty="0"/>
              <a:t>空格，一个 </a:t>
            </a:r>
            <a:r>
              <a:rPr lang="en-US" altLang="zh-CN" dirty="0" err="1"/>
              <a:t>em</a:t>
            </a:r>
            <a:r>
              <a:rPr lang="en-US" altLang="zh-CN" dirty="0"/>
              <a:t> </a:t>
            </a:r>
            <a:r>
              <a:rPr lang="zh-CN" altLang="en-US" dirty="0"/>
              <a:t>空格等于你所用字型的磅数。所以，如果你正在使用 </a:t>
            </a:r>
            <a:r>
              <a:rPr lang="en-US" altLang="zh-CN" dirty="0"/>
              <a:t>12 </a:t>
            </a:r>
            <a:r>
              <a:rPr lang="zh-CN" altLang="en-US" dirty="0"/>
              <a:t>磅的字，那么段落缩进也应该是 </a:t>
            </a:r>
            <a:r>
              <a:rPr lang="en-US" altLang="zh-CN" dirty="0"/>
              <a:t>12 </a:t>
            </a:r>
            <a:r>
              <a:rPr lang="zh-CN" altLang="en-US" dirty="0"/>
              <a:t>磅，或者大概两个空格键空格的大小。</a:t>
            </a:r>
            <a:endParaRPr lang="en-US" altLang="zh-CN" dirty="0"/>
          </a:p>
          <a:p>
            <a:r>
              <a:rPr lang="zh-CN" altLang="en-US" dirty="0"/>
              <a:t>段落缩进或段落间的空行：缩进的意思是，“这是新的一段”。在段落间多出来的空行的意思同样也是，“这是新的一段”。所以你需要选择一种：或者新段缩进，或者在两段之间使用空行，而非同时使用。</a:t>
            </a:r>
            <a:endParaRPr lang="en-US" altLang="zh-CN" dirty="0"/>
          </a:p>
          <a:p>
            <a:r>
              <a:rPr lang="zh-CN" altLang="en-US" dirty="0"/>
              <a:t>首段：根据前面讲述的原则的逻辑，应该可以理解为什么跟随在题目或小标题后的首段不需要缩进。</a:t>
            </a:r>
            <a:endParaRPr lang="en-US" altLang="zh-CN" dirty="0"/>
          </a:p>
          <a:p>
            <a:r>
              <a:rPr lang="zh-CN" altLang="en-US" dirty="0"/>
              <a:t>把文字放进方框里：如果你确实要把文字放进方框里，那就要在四周都留足够的空间。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92032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55813-1CCD-9981-8914-8A0FFB5382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结束啦！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3CB60A-87FF-DCC0-5278-EB3618D106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68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8DF60-E77D-5364-DC9C-FF2AB1C3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创建包装或品牌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15233B-C7B7-8413-6CAB-975BF56D1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1059041"/>
          </a:xfrm>
        </p:spPr>
        <p:txBody>
          <a:bodyPr/>
          <a:lstStyle/>
          <a:p>
            <a:r>
              <a:rPr lang="zh-CN" altLang="en-US" dirty="0"/>
              <a:t>建立标识性包装时，最重要的特性之一是需要遵循重复原则：每一件作品中都必须有某个标识性图像或某种标识性风格。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BAD372-1567-8EF3-DA2A-C5E43AEC5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577" y="3012595"/>
            <a:ext cx="3386363" cy="32813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2AF438-8004-2A6E-49DE-A7754D348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062" y="3012594"/>
            <a:ext cx="1917402" cy="328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3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FBBF6-57EC-4988-3605-8F78606B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企业名片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D0947B-59E5-CDA7-DA9A-8B90301712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企业名片的设计通常需要在一个很小的空间内容纳大量信息。一定要记住，去掉一切非必要的信息。名片不是一个小册子。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格式</a:t>
            </a:r>
            <a:r>
              <a:rPr lang="en-US" altLang="zh-CN" dirty="0"/>
              <a:t>: </a:t>
            </a:r>
            <a:r>
              <a:rPr lang="zh-CN" altLang="en-US" dirty="0"/>
              <a:t>首先要选择是采用水平格式还是垂直格式。尽管大多数名片都是水平的，但这并不意味着所有名片都必须如此。通常表述信息更适合采用垂直布局，特别是要在一张名片上放这么多的信息。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字体</a:t>
            </a:r>
            <a:r>
              <a:rPr lang="en-US" altLang="zh-CN" dirty="0"/>
              <a:t>: </a:t>
            </a:r>
            <a:r>
              <a:rPr lang="zh-CN" altLang="en-US" dirty="0"/>
              <a:t>新手设计的企业名片最大的毛病之一就是字体大小有问题。通常字体会太大。把字体设置得足够大，不如强调名片设计的整体、精美效果，后者更为重要。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CCB5221-2588-489E-1681-C107AB80C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194" y="2277900"/>
            <a:ext cx="3111458" cy="358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8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27D8E4-F3F9-C32B-CB13-A290A405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信笺和信封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9BAE57-5B3E-6B22-B1B2-F42B693FA2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10571998" cy="4481334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b="1" dirty="0"/>
              <a:t>一体化</a:t>
            </a:r>
            <a:r>
              <a:rPr lang="en-US" altLang="zh-CN" dirty="0"/>
              <a:t>: </a:t>
            </a:r>
            <a:r>
              <a:rPr lang="zh-CN" altLang="en-US" dirty="0"/>
              <a:t>信笺和信封应当与企业名片一起设计。它们看上去应该同属一体，能互相强调。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/>
              <a:t>信封规格</a:t>
            </a:r>
            <a:r>
              <a:rPr lang="en-US" altLang="zh-CN" dirty="0"/>
              <a:t>: </a:t>
            </a:r>
            <a:r>
              <a:rPr lang="zh-CN" altLang="en-US" dirty="0"/>
              <a:t>标准企业信封为</a:t>
            </a:r>
            <a:r>
              <a:rPr lang="en-US" altLang="zh-CN" dirty="0"/>
              <a:t>9½×4</a:t>
            </a:r>
            <a:r>
              <a:rPr lang="zh-CN" altLang="en-US" dirty="0"/>
              <a:t>⅛英寸。这称为</a:t>
            </a:r>
            <a:r>
              <a:rPr lang="en-US" altLang="zh-CN" dirty="0"/>
              <a:t>10</a:t>
            </a:r>
            <a:r>
              <a:rPr lang="zh-CN" altLang="en-US" dirty="0"/>
              <a:t>号信封。欧洲的标准规格是</a:t>
            </a:r>
            <a:r>
              <a:rPr lang="en-US" altLang="zh-CN" dirty="0"/>
              <a:t>110</a:t>
            </a:r>
            <a:r>
              <a:rPr lang="zh-CN" altLang="en-US" dirty="0"/>
              <a:t>毫米</a:t>
            </a:r>
            <a:r>
              <a:rPr lang="en-US" altLang="zh-CN" dirty="0"/>
              <a:t>×220</a:t>
            </a:r>
            <a:r>
              <a:rPr lang="zh-CN" altLang="en-US" dirty="0"/>
              <a:t>毫米，称为</a:t>
            </a:r>
            <a:r>
              <a:rPr lang="en-US" altLang="zh-CN" dirty="0"/>
              <a:t>C4</a:t>
            </a:r>
            <a:r>
              <a:rPr lang="zh-CN" altLang="en-US" dirty="0"/>
              <a:t>信封。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/>
              <a:t>创建中心点</a:t>
            </a:r>
            <a:r>
              <a:rPr lang="en-US" altLang="zh-CN" dirty="0"/>
              <a:t>: </a:t>
            </a:r>
            <a:r>
              <a:rPr lang="zh-CN" altLang="en-US" dirty="0"/>
              <a:t>应该有一个最突出的主导元素，而且在信笺和信封（以及企业名片）上都应当同样有这个主导元素。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/>
              <a:t>对齐</a:t>
            </a:r>
            <a:r>
              <a:rPr lang="en-US" altLang="zh-CN" dirty="0"/>
              <a:t>: </a:t>
            </a:r>
            <a:r>
              <a:rPr lang="zh-CN" altLang="en-US" dirty="0"/>
              <a:t>为信纸选择一种对齐方式！不要将某些内容在顶部居中，而把余下的文本左对齐。勇敢一些，放手去做各种尝试。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在信笺上要确保适当地摆放元素，以便键入具体的信件时，文本能很好地适应信纸的设计。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/>
              <a:t>第二页</a:t>
            </a:r>
            <a:r>
              <a:rPr lang="en-US" altLang="zh-CN" dirty="0"/>
              <a:t>: </a:t>
            </a:r>
            <a:r>
              <a:rPr lang="zh-CN" altLang="en-US" dirty="0"/>
              <a:t>如果有条件增加第二页信纸，可以取第一页上出现的一个小元素，第二页上只使用这个小元素而不放其他内容。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b="1" dirty="0"/>
              <a:t>传真和复印</a:t>
            </a:r>
            <a:r>
              <a:rPr lang="en-US" altLang="zh-CN" dirty="0"/>
              <a:t>: </a:t>
            </a:r>
            <a:r>
              <a:rPr lang="zh-CN" altLang="en-US" dirty="0"/>
              <a:t>如果计划通过传真机或复印机发送你的信笺，不要选择深色或者带很多小点的纸张。还要避免大面积的深色墨迹、反色文本或太小的字体（在传真和复印过程中太小的字可能会被丢掉）。如果确实需要大量传真，可以设计两种版本的信笺，一种用于打印，另一种用于传真。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8959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0A5C7-B588-5F61-F209-9ACB75CCC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信笺和信封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061A414-DE28-3330-1759-51DFAFF96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62" y="2281876"/>
            <a:ext cx="5395145" cy="363696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8EDBE6-5A92-29AB-0524-81EAE5661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062" y="2281876"/>
            <a:ext cx="4005575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89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4FF72-0035-4D8C-9630-FAB8891A7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114851-201C-B859-0A41-2708F64DD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6"/>
            <a:ext cx="5504898" cy="453477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对比</a:t>
            </a:r>
            <a:r>
              <a:rPr lang="en-US" altLang="zh-CN" dirty="0"/>
              <a:t>: </a:t>
            </a:r>
            <a:r>
              <a:rPr lang="zh-CN" altLang="en-US" dirty="0"/>
              <a:t>需要强烈的对比，信息表达要有层次。要有一个明显的中心点，并使用对比来组织信息，引导读者的视线浏览页面。 </a:t>
            </a:r>
            <a:endParaRPr lang="en-US" altLang="zh-CN" dirty="0"/>
          </a:p>
          <a:p>
            <a:r>
              <a:rPr lang="zh-CN" altLang="en-US" b="1" dirty="0"/>
              <a:t>创建一个中心点</a:t>
            </a:r>
            <a:r>
              <a:rPr lang="en-US" altLang="zh-CN" dirty="0"/>
              <a:t>: </a:t>
            </a:r>
            <a:r>
              <a:rPr lang="zh-CN" altLang="en-US" dirty="0"/>
              <a:t>在页面上放一个很大、有趣而且明显的东西。如果能让读者的视线停在这个中心点上，他们往往更有可能阅读其余的文本。</a:t>
            </a:r>
            <a:endParaRPr lang="en-US" altLang="zh-CN" dirty="0"/>
          </a:p>
          <a:p>
            <a:r>
              <a:rPr lang="zh-CN" altLang="en-US" b="1" dirty="0"/>
              <a:t>使用有对比的子标题</a:t>
            </a:r>
            <a:r>
              <a:rPr lang="en-US" altLang="zh-CN" dirty="0"/>
              <a:t>: </a:t>
            </a:r>
            <a:r>
              <a:rPr lang="zh-CN" altLang="en-US" dirty="0"/>
              <a:t>有了中心点之后，再使用明显的子标题（视觉上效果强烈，而且能充分地表达含义），使读者能很快扫描这个传单，确定消息的要点。</a:t>
            </a:r>
            <a:endParaRPr lang="en-US" altLang="zh-CN" dirty="0"/>
          </a:p>
          <a:p>
            <a:r>
              <a:rPr lang="zh-CN" altLang="en-US" b="1" dirty="0"/>
              <a:t>重复</a:t>
            </a:r>
            <a:r>
              <a:rPr lang="en-US" altLang="zh-CN" dirty="0">
                <a:solidFill>
                  <a:srgbClr val="FFFFFF"/>
                </a:solidFill>
                <a:latin typeface="Roboto" panose="020B0604020202020204" pitchFamily="2" charset="0"/>
              </a:rPr>
              <a:t>: </a:t>
            </a:r>
            <a:r>
              <a:rPr lang="zh-CN" altLang="en-US" dirty="0"/>
              <a:t>不论标题使用难看的字体、漂亮的字体，还是以一种非同寻常的方式使用普通字体， 都应该尝试在文本中适当增加同样的字体来实现重复。</a:t>
            </a:r>
            <a:endParaRPr lang="en-US" altLang="zh-CN" dirty="0"/>
          </a:p>
          <a:p>
            <a:r>
              <a:rPr lang="zh-CN" altLang="en-US" b="1" dirty="0"/>
              <a:t>对齐</a:t>
            </a:r>
            <a:r>
              <a:rPr lang="en-US" altLang="zh-CN" dirty="0"/>
              <a:t>: </a:t>
            </a:r>
            <a:r>
              <a:rPr lang="zh-CN" altLang="en-US" dirty="0"/>
              <a:t>只选择一种对齐！不要把标题居中，然后将正文左对齐，也不要把页面上的一切都居中，然后在底部的角落里放上内容。一定要明确，要大胆。可以让所有内容都左对齐或右对齐。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660827-DEB4-47A9-C4A8-1941940A0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948" y="2222287"/>
            <a:ext cx="3227563" cy="416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8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F9867-D7F5-5CF6-2FCD-19F71B3A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新闻简报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CB0D1A-3003-4AD5-780F-0122AA171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945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b="1" dirty="0"/>
              <a:t>重复</a:t>
            </a:r>
            <a:r>
              <a:rPr lang="zh-CN" altLang="en-US" dirty="0"/>
              <a:t>：多页出版物最重要的特性之一就是一致性，或重复。每一页看上去应当是属于整个 出版物的一部分。可以通过颜色、图片风格、字体、空间布局、重复某种格式的项 目列表、照片周围的边框、图题等来实现这一点。</a:t>
            </a:r>
            <a:endParaRPr lang="en-US" altLang="zh-CN" dirty="0"/>
          </a:p>
          <a:p>
            <a:r>
              <a:rPr lang="zh-CN" altLang="en-US" b="1" dirty="0"/>
              <a:t>对齐</a:t>
            </a:r>
            <a:r>
              <a:rPr lang="zh-CN" altLang="en-US" dirty="0"/>
              <a:t>：选择一种对齐方式，然后一直坚持这种对齐。</a:t>
            </a:r>
            <a:endParaRPr lang="en-US" altLang="zh-CN" dirty="0"/>
          </a:p>
          <a:p>
            <a:r>
              <a:rPr lang="zh-CN" altLang="en-US" b="1" dirty="0"/>
              <a:t>段落缩进</a:t>
            </a:r>
            <a:r>
              <a:rPr lang="zh-CN" altLang="en-US" dirty="0"/>
              <a:t>：第一段不要缩进，即使跟在子标题后面也是如此。如果确实要缩进，应当使用 </a:t>
            </a:r>
            <a:r>
              <a:rPr lang="en-US" altLang="zh-CN" dirty="0"/>
              <a:t>1“em”</a:t>
            </a:r>
            <a:r>
              <a:rPr lang="zh-CN" altLang="en-US" dirty="0"/>
              <a:t>的标准排版缩进（</a:t>
            </a:r>
            <a:r>
              <a:rPr lang="en-US" altLang="zh-CN" dirty="0" err="1"/>
              <a:t>em</a:t>
            </a:r>
            <a:r>
              <a:rPr lang="en-US" altLang="zh-CN" dirty="0"/>
              <a:t> </a:t>
            </a:r>
            <a:r>
              <a:rPr lang="zh-CN" altLang="en-US" dirty="0"/>
              <a:t>是字体大小点数），也就是说，如果使用 </a:t>
            </a:r>
            <a:r>
              <a:rPr lang="en-US" altLang="zh-CN" dirty="0"/>
              <a:t>11 </a:t>
            </a:r>
            <a:r>
              <a:rPr lang="zh-CN" altLang="en-US" dirty="0"/>
              <a:t>磅的字体， 就应当缩进 </a:t>
            </a:r>
            <a:r>
              <a:rPr lang="en-US" altLang="zh-CN" dirty="0"/>
              <a:t>11 </a:t>
            </a:r>
            <a:r>
              <a:rPr lang="zh-CN" altLang="en-US" dirty="0"/>
              <a:t>点（大约 </a:t>
            </a:r>
            <a:r>
              <a:rPr lang="en-US" altLang="zh-CN" dirty="0"/>
              <a:t>2 </a:t>
            </a:r>
            <a:r>
              <a:rPr lang="zh-CN" altLang="en-US" dirty="0"/>
              <a:t>个空格，而不是 </a:t>
            </a:r>
            <a:r>
              <a:rPr lang="en-US" altLang="zh-CN" dirty="0"/>
              <a:t>5 </a:t>
            </a:r>
            <a:r>
              <a:rPr lang="zh-CN" altLang="en-US" dirty="0"/>
              <a:t>个空格）。段落之间要么有额外的空间， 要么缩进，但不要二者都有。</a:t>
            </a:r>
            <a:endParaRPr lang="en-US" altLang="zh-CN" dirty="0"/>
          </a:p>
          <a:p>
            <a:r>
              <a:rPr lang="zh-CN" altLang="en-US" b="1" dirty="0"/>
              <a:t>不要使用 </a:t>
            </a:r>
            <a:r>
              <a:rPr lang="af-ZA" altLang="zh-CN" b="1" dirty="0"/>
              <a:t>Helvetica/Arial</a:t>
            </a:r>
            <a:r>
              <a:rPr lang="zh-CN" altLang="en-US" b="1" dirty="0"/>
              <a:t>：</a:t>
            </a:r>
            <a:r>
              <a:rPr lang="zh-CN" altLang="en-US" dirty="0"/>
              <a:t>如果新闻简报看上去有些乏味平淡，只需对标题和子标题使用一种效果强烈的加粗无衬线体，就能立刻让它生动起来。不要用 </a:t>
            </a:r>
            <a:r>
              <a:rPr lang="en-US" altLang="zh-CN" dirty="0"/>
              <a:t>Helvetica </a:t>
            </a:r>
            <a:r>
              <a:rPr lang="zh-CN" altLang="en-US" dirty="0"/>
              <a:t>或 </a:t>
            </a:r>
            <a:r>
              <a:rPr lang="en-US" altLang="zh-CN" dirty="0"/>
              <a:t>Arial </a:t>
            </a:r>
            <a:r>
              <a:rPr lang="zh-CN" altLang="en-US" dirty="0"/>
              <a:t>字体。计算机所带的 </a:t>
            </a:r>
            <a:r>
              <a:rPr lang="en-US" altLang="zh-CN" dirty="0"/>
              <a:t>Helvetica </a:t>
            </a:r>
            <a:r>
              <a:rPr lang="zh-CN" altLang="en-US" dirty="0"/>
              <a:t>或 </a:t>
            </a:r>
            <a:r>
              <a:rPr lang="en-US" altLang="zh-CN" dirty="0"/>
              <a:t>Arial </a:t>
            </a:r>
            <a:r>
              <a:rPr lang="zh-CN" altLang="en-US" dirty="0"/>
              <a:t>字体不够突出，不能产生一种强烈的对比。应当采用一种同 时包括粗黑版本和细版本的无衬线体系列（如 </a:t>
            </a:r>
            <a:r>
              <a:rPr lang="en-US" altLang="zh-CN" dirty="0" err="1"/>
              <a:t>Eurostile</a:t>
            </a:r>
            <a:r>
              <a:rPr lang="zh-CN" altLang="en-US" dirty="0"/>
              <a:t>、</a:t>
            </a:r>
            <a:r>
              <a:rPr lang="en-US" altLang="zh-CN" dirty="0" err="1"/>
              <a:t>Formata</a:t>
            </a:r>
            <a:r>
              <a:rPr lang="zh-CN" altLang="en-US" dirty="0"/>
              <a:t>、</a:t>
            </a:r>
            <a:r>
              <a:rPr lang="en-US" altLang="zh-CN" dirty="0"/>
              <a:t>Syntax</a:t>
            </a:r>
            <a:r>
              <a:rPr lang="zh-CN" altLang="en-US" dirty="0"/>
              <a:t>、</a:t>
            </a:r>
            <a:r>
              <a:rPr lang="en-US" altLang="zh-CN" dirty="0"/>
              <a:t>Frutiger </a:t>
            </a:r>
            <a:r>
              <a:rPr lang="zh-CN" altLang="en-US" dirty="0"/>
              <a:t>或 </a:t>
            </a:r>
            <a:r>
              <a:rPr lang="en-US" altLang="zh-CN" dirty="0"/>
              <a:t>Myriad</a:t>
            </a:r>
            <a:r>
              <a:rPr lang="zh-CN" altLang="en-US" dirty="0"/>
              <a:t>）。或者你可以在标题上使用适合的装饰字，也可以考虑另一种颜色。</a:t>
            </a:r>
            <a:endParaRPr lang="en-US" altLang="zh-CN" dirty="0"/>
          </a:p>
          <a:p>
            <a:r>
              <a:rPr lang="zh-CN" altLang="en-US" b="1" dirty="0"/>
              <a:t>正文应当可读</a:t>
            </a:r>
            <a:r>
              <a:rPr lang="zh-CN" altLang="en-US" dirty="0"/>
              <a:t>：为了得到最佳的可读性，可以采用一种经典的旧式衬线体（如 </a:t>
            </a:r>
            <a:r>
              <a:rPr lang="af-ZA" altLang="zh-CN" dirty="0"/>
              <a:t>Garamond</a:t>
            </a:r>
            <a:r>
              <a:rPr lang="zh-CN" altLang="af-ZA" dirty="0"/>
              <a:t>、</a:t>
            </a:r>
            <a:r>
              <a:rPr lang="af-ZA" altLang="zh-CN" dirty="0"/>
              <a:t>Jenson</a:t>
            </a:r>
            <a:r>
              <a:rPr lang="zh-CN" altLang="af-ZA" dirty="0"/>
              <a:t>、 </a:t>
            </a:r>
            <a:r>
              <a:rPr lang="af-ZA" altLang="zh-CN" dirty="0"/>
              <a:t>Caslon</a:t>
            </a:r>
            <a:r>
              <a:rPr lang="zh-CN" altLang="af-ZA" dirty="0"/>
              <a:t>、</a:t>
            </a:r>
            <a:r>
              <a:rPr lang="af-ZA" altLang="zh-CN" dirty="0"/>
              <a:t>Minion </a:t>
            </a:r>
            <a:r>
              <a:rPr lang="zh-CN" altLang="en-US" dirty="0"/>
              <a:t>或 </a:t>
            </a:r>
            <a:r>
              <a:rPr lang="af-ZA" altLang="zh-CN" dirty="0"/>
              <a:t>Palatino</a:t>
            </a:r>
            <a:r>
              <a:rPr lang="zh-CN" altLang="af-ZA" dirty="0"/>
              <a:t>）， </a:t>
            </a:r>
            <a:r>
              <a:rPr lang="zh-CN" altLang="en-US" dirty="0"/>
              <a:t>或者可以使用一种比较细的 </a:t>
            </a:r>
            <a:r>
              <a:rPr lang="af-ZA" altLang="zh-CN" dirty="0"/>
              <a:t>slab </a:t>
            </a:r>
            <a:r>
              <a:rPr lang="zh-CN" altLang="en-US" dirty="0"/>
              <a:t>衬线体（ 如 </a:t>
            </a:r>
            <a:r>
              <a:rPr lang="af-ZA" altLang="zh-CN" dirty="0"/>
              <a:t>Clarendon</a:t>
            </a:r>
            <a:r>
              <a:rPr lang="zh-CN" altLang="af-ZA" dirty="0"/>
              <a:t>、</a:t>
            </a:r>
            <a:r>
              <a:rPr lang="af-ZA" altLang="zh-CN" dirty="0"/>
              <a:t>Bookman</a:t>
            </a:r>
            <a:r>
              <a:rPr lang="zh-CN" altLang="af-ZA" dirty="0"/>
              <a:t>、</a:t>
            </a:r>
            <a:r>
              <a:rPr lang="af-ZA" altLang="zh-CN" dirty="0"/>
              <a:t>Kepler </a:t>
            </a:r>
            <a:r>
              <a:rPr lang="zh-CN" altLang="en-US" dirty="0"/>
              <a:t>或 </a:t>
            </a:r>
            <a:r>
              <a:rPr lang="af-ZA" altLang="zh-CN" dirty="0"/>
              <a:t>New Century School book</a:t>
            </a:r>
            <a:r>
              <a:rPr lang="zh-CN" altLang="af-ZA" dirty="0"/>
              <a:t>）。</a:t>
            </a:r>
            <a:r>
              <a:rPr lang="zh-CN" altLang="en-US" dirty="0"/>
              <a:t>如果采用无衬线体，要预留较宽的行间距（这是主要的），行的长度应缩短。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6885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16556-5BCB-B7DD-0451-EB2E5E19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新闻简报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7BF202-B980-F2AE-5986-466DC9381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3569220" cy="3636511"/>
          </a:xfrm>
        </p:spPr>
        <p:txBody>
          <a:bodyPr/>
          <a:lstStyle/>
          <a:p>
            <a:r>
              <a:rPr lang="zh-CN" altLang="en-US" dirty="0"/>
              <a:t>整体采用左对齐</a:t>
            </a:r>
            <a:endParaRPr lang="en-US" altLang="zh-CN" dirty="0"/>
          </a:p>
          <a:p>
            <a:r>
              <a:rPr lang="zh-CN" altLang="en-US" dirty="0"/>
              <a:t>首段无缩进，后续段落开头缩进两个空格</a:t>
            </a:r>
            <a:endParaRPr lang="en-US" altLang="zh-CN" dirty="0"/>
          </a:p>
          <a:p>
            <a:r>
              <a:rPr lang="zh-CN" altLang="en-US" dirty="0"/>
              <a:t>标题采用粗体或者不同颜色进行突出</a:t>
            </a:r>
            <a:endParaRPr lang="en-US" altLang="zh-CN" dirty="0"/>
          </a:p>
          <a:p>
            <a:r>
              <a:rPr lang="zh-CN" altLang="en-US" dirty="0"/>
              <a:t>每篇新闻都在结构上保持重复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1E7404-DE93-5626-2A85-0A7AA785E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25" y="2113807"/>
            <a:ext cx="6840661" cy="442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559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引用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TM03457503[[fn=引用]]</Template>
  <TotalTime>1787</TotalTime>
  <Words>2875</Words>
  <Application>Microsoft Office PowerPoint</Application>
  <PresentationFormat>宽屏</PresentationFormat>
  <Paragraphs>105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楷体</vt:lpstr>
      <vt:lpstr>Century Gothic</vt:lpstr>
      <vt:lpstr>Roboto</vt:lpstr>
      <vt:lpstr>Wingdings 2</vt:lpstr>
      <vt:lpstr>引用</vt:lpstr>
      <vt:lpstr>2022学习班-第三期</vt:lpstr>
      <vt:lpstr>第八章-更多提示与技巧</vt:lpstr>
      <vt:lpstr>创建包装或品牌</vt:lpstr>
      <vt:lpstr>企业名片</vt:lpstr>
      <vt:lpstr>信笺和信封</vt:lpstr>
      <vt:lpstr>信笺和信封</vt:lpstr>
      <vt:lpstr>传单</vt:lpstr>
      <vt:lpstr>新闻简报</vt:lpstr>
      <vt:lpstr>新闻简报</vt:lpstr>
      <vt:lpstr>宣传册</vt:lpstr>
      <vt:lpstr>明信片</vt:lpstr>
      <vt:lpstr>报纸广告</vt:lpstr>
      <vt:lpstr>简历</vt:lpstr>
      <vt:lpstr>第九章-字体的基本规则 </vt:lpstr>
      <vt:lpstr>标点后面一个空格</vt:lpstr>
      <vt:lpstr>引号</vt:lpstr>
      <vt:lpstr>撇号</vt:lpstr>
      <vt:lpstr>连接号</vt:lpstr>
      <vt:lpstr>特殊符号和重音符号</vt:lpstr>
      <vt:lpstr>大写字母</vt:lpstr>
      <vt:lpstr>下划线</vt:lpstr>
      <vt:lpstr>字距调整</vt:lpstr>
      <vt:lpstr>“寡妇和孤儿”</vt:lpstr>
      <vt:lpstr>其他</vt:lpstr>
      <vt:lpstr>其他</vt:lpstr>
      <vt:lpstr>结束啦！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2022学习班-第三期</dc:title>
  <dc:creator>王 显淼</dc:creator>
  <cp:lastModifiedBy>王 显淼</cp:lastModifiedBy>
  <cp:revision>57</cp:revision>
  <dcterms:created xsi:type="dcterms:W3CDTF">2022-06-24T15:02:36Z</dcterms:created>
  <dcterms:modified xsi:type="dcterms:W3CDTF">2022-06-26T14:41:01Z</dcterms:modified>
</cp:coreProperties>
</file>